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CC2AF-6FEC-4A2B-929A-C9FF8691A51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EC01-0E2F-4CA1-9554-2C128515D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5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Sovereignty in food systems and translates into sovereignty in trade, </a:t>
            </a:r>
            <a:r>
              <a:rPr lang="en-GB"/>
              <a:t>just trade,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B998DB-54D7-41CC-8042-ECDB113998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140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98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4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0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8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6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2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0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0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1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2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5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8" name="Rectangle 2067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369" y="238540"/>
            <a:ext cx="8263890" cy="1434415"/>
          </a:xfrm>
        </p:spPr>
        <p:txBody>
          <a:bodyPr anchor="b">
            <a:normAutofit/>
          </a:bodyPr>
          <a:lstStyle/>
          <a:p>
            <a:r>
              <a:rPr lang="en-US" sz="4700" b="1"/>
              <a:t>What is Agroecology?</a:t>
            </a:r>
            <a:endParaRPr lang="en-US" sz="4700" b="1" dirty="0"/>
          </a:p>
        </p:txBody>
      </p:sp>
      <p:sp>
        <p:nvSpPr>
          <p:cNvPr id="206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369" y="1681544"/>
            <a:ext cx="8229600" cy="18288"/>
          </a:xfrm>
          <a:custGeom>
            <a:avLst/>
            <a:gdLst>
              <a:gd name="connsiteX0" fmla="*/ 0 w 8229600"/>
              <a:gd name="connsiteY0" fmla="*/ 0 h 18288"/>
              <a:gd name="connsiteX1" fmla="*/ 521208 w 8229600"/>
              <a:gd name="connsiteY1" fmla="*/ 0 h 18288"/>
              <a:gd name="connsiteX2" fmla="*/ 1371600 w 8229600"/>
              <a:gd name="connsiteY2" fmla="*/ 0 h 18288"/>
              <a:gd name="connsiteX3" fmla="*/ 2221992 w 8229600"/>
              <a:gd name="connsiteY3" fmla="*/ 0 h 18288"/>
              <a:gd name="connsiteX4" fmla="*/ 3072384 w 8229600"/>
              <a:gd name="connsiteY4" fmla="*/ 0 h 18288"/>
              <a:gd name="connsiteX5" fmla="*/ 3511296 w 8229600"/>
              <a:gd name="connsiteY5" fmla="*/ 0 h 18288"/>
              <a:gd name="connsiteX6" fmla="*/ 4114800 w 8229600"/>
              <a:gd name="connsiteY6" fmla="*/ 0 h 18288"/>
              <a:gd name="connsiteX7" fmla="*/ 4553712 w 8229600"/>
              <a:gd name="connsiteY7" fmla="*/ 0 h 18288"/>
              <a:gd name="connsiteX8" fmla="*/ 5239512 w 8229600"/>
              <a:gd name="connsiteY8" fmla="*/ 0 h 18288"/>
              <a:gd name="connsiteX9" fmla="*/ 5843016 w 8229600"/>
              <a:gd name="connsiteY9" fmla="*/ 0 h 18288"/>
              <a:gd name="connsiteX10" fmla="*/ 6611112 w 8229600"/>
              <a:gd name="connsiteY10" fmla="*/ 0 h 18288"/>
              <a:gd name="connsiteX11" fmla="*/ 7461504 w 8229600"/>
              <a:gd name="connsiteY11" fmla="*/ 0 h 18288"/>
              <a:gd name="connsiteX12" fmla="*/ 8229600 w 8229600"/>
              <a:gd name="connsiteY12" fmla="*/ 0 h 18288"/>
              <a:gd name="connsiteX13" fmla="*/ 8229600 w 8229600"/>
              <a:gd name="connsiteY13" fmla="*/ 18288 h 18288"/>
              <a:gd name="connsiteX14" fmla="*/ 7461504 w 8229600"/>
              <a:gd name="connsiteY14" fmla="*/ 18288 h 18288"/>
              <a:gd name="connsiteX15" fmla="*/ 6940296 w 8229600"/>
              <a:gd name="connsiteY15" fmla="*/ 18288 h 18288"/>
              <a:gd name="connsiteX16" fmla="*/ 6419088 w 8229600"/>
              <a:gd name="connsiteY16" fmla="*/ 18288 h 18288"/>
              <a:gd name="connsiteX17" fmla="*/ 5650992 w 8229600"/>
              <a:gd name="connsiteY17" fmla="*/ 18288 h 18288"/>
              <a:gd name="connsiteX18" fmla="*/ 5129784 w 8229600"/>
              <a:gd name="connsiteY18" fmla="*/ 18288 h 18288"/>
              <a:gd name="connsiteX19" fmla="*/ 4690872 w 8229600"/>
              <a:gd name="connsiteY19" fmla="*/ 18288 h 18288"/>
              <a:gd name="connsiteX20" fmla="*/ 4087368 w 8229600"/>
              <a:gd name="connsiteY20" fmla="*/ 18288 h 18288"/>
              <a:gd name="connsiteX21" fmla="*/ 3401568 w 8229600"/>
              <a:gd name="connsiteY21" fmla="*/ 18288 h 18288"/>
              <a:gd name="connsiteX22" fmla="*/ 2798064 w 8229600"/>
              <a:gd name="connsiteY22" fmla="*/ 18288 h 18288"/>
              <a:gd name="connsiteX23" fmla="*/ 2276856 w 8229600"/>
              <a:gd name="connsiteY23" fmla="*/ 18288 h 18288"/>
              <a:gd name="connsiteX24" fmla="*/ 1426464 w 8229600"/>
              <a:gd name="connsiteY24" fmla="*/ 18288 h 18288"/>
              <a:gd name="connsiteX25" fmla="*/ 740664 w 8229600"/>
              <a:gd name="connsiteY25" fmla="*/ 18288 h 18288"/>
              <a:gd name="connsiteX26" fmla="*/ 0 w 8229600"/>
              <a:gd name="connsiteY26" fmla="*/ 18288 h 18288"/>
              <a:gd name="connsiteX27" fmla="*/ 0 w 8229600"/>
              <a:gd name="connsiteY2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8288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8940" y="5812"/>
                  <a:pt x="8229447" y="9773"/>
                  <a:pt x="8229600" y="18288"/>
                </a:cubicBezTo>
                <a:cubicBezTo>
                  <a:pt x="7940706" y="-9293"/>
                  <a:pt x="7792584" y="-16009"/>
                  <a:pt x="7461504" y="18288"/>
                </a:cubicBezTo>
                <a:cubicBezTo>
                  <a:pt x="7130424" y="52585"/>
                  <a:pt x="7080072" y="43845"/>
                  <a:pt x="6940296" y="18288"/>
                </a:cubicBezTo>
                <a:cubicBezTo>
                  <a:pt x="6800520" y="-7269"/>
                  <a:pt x="6672872" y="26671"/>
                  <a:pt x="6419088" y="18288"/>
                </a:cubicBezTo>
                <a:cubicBezTo>
                  <a:pt x="6165304" y="9905"/>
                  <a:pt x="5869721" y="4987"/>
                  <a:pt x="5650992" y="18288"/>
                </a:cubicBezTo>
                <a:cubicBezTo>
                  <a:pt x="5432263" y="31589"/>
                  <a:pt x="5308310" y="3023"/>
                  <a:pt x="5129784" y="18288"/>
                </a:cubicBezTo>
                <a:cubicBezTo>
                  <a:pt x="4951258" y="33553"/>
                  <a:pt x="4799696" y="15357"/>
                  <a:pt x="4690872" y="18288"/>
                </a:cubicBezTo>
                <a:cubicBezTo>
                  <a:pt x="4582048" y="21219"/>
                  <a:pt x="4311124" y="-7836"/>
                  <a:pt x="4087368" y="18288"/>
                </a:cubicBezTo>
                <a:cubicBezTo>
                  <a:pt x="3863612" y="44412"/>
                  <a:pt x="3730288" y="13374"/>
                  <a:pt x="3401568" y="18288"/>
                </a:cubicBezTo>
                <a:cubicBezTo>
                  <a:pt x="3072848" y="23202"/>
                  <a:pt x="3020684" y="32425"/>
                  <a:pt x="2798064" y="18288"/>
                </a:cubicBezTo>
                <a:cubicBezTo>
                  <a:pt x="2575444" y="4151"/>
                  <a:pt x="2440915" y="-7352"/>
                  <a:pt x="2276856" y="18288"/>
                </a:cubicBezTo>
                <a:cubicBezTo>
                  <a:pt x="2112797" y="43928"/>
                  <a:pt x="1726502" y="-9560"/>
                  <a:pt x="1426464" y="18288"/>
                </a:cubicBezTo>
                <a:cubicBezTo>
                  <a:pt x="1126426" y="46136"/>
                  <a:pt x="992925" y="21016"/>
                  <a:pt x="740664" y="18288"/>
                </a:cubicBezTo>
                <a:cubicBezTo>
                  <a:pt x="488403" y="15560"/>
                  <a:pt x="195650" y="-16061"/>
                  <a:pt x="0" y="18288"/>
                </a:cubicBezTo>
                <a:cubicBezTo>
                  <a:pt x="348" y="9455"/>
                  <a:pt x="654" y="3983"/>
                  <a:pt x="0" y="0"/>
                </a:cubicBezTo>
                <a:close/>
              </a:path>
              <a:path w="8229600" h="18288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30508" y="6337"/>
                  <a:pt x="8228722" y="11778"/>
                  <a:pt x="8229600" y="18288"/>
                </a:cubicBezTo>
                <a:cubicBezTo>
                  <a:pt x="8075287" y="35054"/>
                  <a:pt x="7821366" y="21850"/>
                  <a:pt x="7626096" y="18288"/>
                </a:cubicBezTo>
                <a:cubicBezTo>
                  <a:pt x="7430826" y="14726"/>
                  <a:pt x="7320004" y="-9669"/>
                  <a:pt x="7022592" y="18288"/>
                </a:cubicBezTo>
                <a:cubicBezTo>
                  <a:pt x="6725180" y="46245"/>
                  <a:pt x="6348804" y="-14025"/>
                  <a:pt x="6172200" y="18288"/>
                </a:cubicBezTo>
                <a:cubicBezTo>
                  <a:pt x="5995596" y="50601"/>
                  <a:pt x="5788102" y="22890"/>
                  <a:pt x="5650992" y="18288"/>
                </a:cubicBezTo>
                <a:cubicBezTo>
                  <a:pt x="5513882" y="13686"/>
                  <a:pt x="5198399" y="29121"/>
                  <a:pt x="4882896" y="18288"/>
                </a:cubicBezTo>
                <a:cubicBezTo>
                  <a:pt x="4567393" y="7455"/>
                  <a:pt x="4557008" y="26965"/>
                  <a:pt x="4443984" y="18288"/>
                </a:cubicBezTo>
                <a:cubicBezTo>
                  <a:pt x="4330960" y="9611"/>
                  <a:pt x="4061674" y="28891"/>
                  <a:pt x="3758184" y="18288"/>
                </a:cubicBezTo>
                <a:cubicBezTo>
                  <a:pt x="3454694" y="7685"/>
                  <a:pt x="3380392" y="19119"/>
                  <a:pt x="3236976" y="18288"/>
                </a:cubicBezTo>
                <a:cubicBezTo>
                  <a:pt x="3093560" y="17457"/>
                  <a:pt x="2632116" y="37607"/>
                  <a:pt x="2386584" y="18288"/>
                </a:cubicBezTo>
                <a:cubicBezTo>
                  <a:pt x="2141052" y="-1031"/>
                  <a:pt x="2110884" y="28777"/>
                  <a:pt x="1947672" y="18288"/>
                </a:cubicBezTo>
                <a:cubicBezTo>
                  <a:pt x="1784460" y="7799"/>
                  <a:pt x="1535467" y="461"/>
                  <a:pt x="1261872" y="18288"/>
                </a:cubicBezTo>
                <a:cubicBezTo>
                  <a:pt x="988277" y="36115"/>
                  <a:pt x="1021096" y="10375"/>
                  <a:pt x="822960" y="18288"/>
                </a:cubicBezTo>
                <a:cubicBezTo>
                  <a:pt x="624824" y="26201"/>
                  <a:pt x="298309" y="1283"/>
                  <a:pt x="0" y="18288"/>
                </a:cubicBezTo>
                <a:cubicBezTo>
                  <a:pt x="-633" y="12278"/>
                  <a:pt x="-757" y="5867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3368" y="1835658"/>
            <a:ext cx="6446520" cy="4837176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b="1" dirty="0"/>
              <a:t>Agroecology integrates ecological and social principles into food systems. The 13 principles include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Recycling – Reuse local inputs across borders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Input Reduction – Minimizes dependency on external inputs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Soil Health –Trade promotes local soil regeneration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Animal Health – Ensures humane handling in trade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Biodiversity – Promotes diverse products for trade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Synergy – Connects producers, traders, ecosystems harmoniously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Economic Diversification – Expands trade opportunities for farmers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Co-creation of Knowledge – Sharing farmer practices, experiences across regions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Social Values and Diets – Supports culturally appropriate food exchanges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Fairness – Ensures equity in trade systems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Connectivity – Strengthens producer-market trade links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Land and Resource Governance – Secures access to resources for sustainable trade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Participation – Engages communities in trade decisions</a:t>
            </a:r>
          </a:p>
        </p:txBody>
      </p:sp>
      <p:pic>
        <p:nvPicPr>
          <p:cNvPr id="2050" name="Picture 2" descr="Sustainable Farming Icon Set with Maximizing Soil Coverage and Integrate Livestock-Examples for Regenerative Agriculture Icon Set Regenerative Agriculture stock vector">
            <a:extLst>
              <a:ext uri="{FF2B5EF4-FFF2-40B4-BE49-F238E27FC236}">
                <a16:creationId xmlns:a16="http://schemas.microsoft.com/office/drawing/2014/main" id="{3AE9C0D7-6FFC-5DB0-799F-887F90073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79" r="10065" b="-3"/>
          <a:stretch>
            <a:fillRect/>
          </a:stretch>
        </p:blipFill>
        <p:spPr bwMode="auto">
          <a:xfrm>
            <a:off x="8399888" y="2542032"/>
            <a:ext cx="1838744" cy="254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What is Agroecology?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Ruth Nabaggala</dc:creator>
  <cp:lastModifiedBy>Ruth Nabaggala</cp:lastModifiedBy>
  <cp:revision>1</cp:revision>
  <dcterms:created xsi:type="dcterms:W3CDTF">2025-10-13T09:36:13Z</dcterms:created>
  <dcterms:modified xsi:type="dcterms:W3CDTF">2025-10-13T09:36:47Z</dcterms:modified>
</cp:coreProperties>
</file>